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69" r:id="rId4"/>
    <p:sldId id="258" r:id="rId5"/>
    <p:sldId id="259" r:id="rId6"/>
    <p:sldId id="264" r:id="rId7"/>
    <p:sldId id="260" r:id="rId8"/>
    <p:sldId id="261" r:id="rId9"/>
    <p:sldId id="262" r:id="rId10"/>
    <p:sldId id="263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0342E-105A-4EBC-A1EA-CC853B5F7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CAA97D-2E2A-4900-AE09-0F54425B5D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5BDCA8-A883-46D4-92EB-C3E96213E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E9B860-C420-4245-9DCE-C1078143E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59324A-E34D-48B5-9CE1-4AF8C63A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7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D16C54-799D-4D9B-BA16-9CE91A4A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B37312-ACCE-4F6B-9FB0-E22A5597F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AC690A-6F96-4FDD-977C-B0F7751D1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3A8E3E-1D74-4B5F-B523-F55CC4623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D28759-1B0C-47B5-9BD3-2F3DB02F1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07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353823-0E90-4849-BCD1-9FA273B18C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3F8D43-83FF-4538-971A-7A4385D18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5438E7-69E9-4921-B968-953B7AB17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B70B15-151A-4BCE-9E5A-3DC8BBD90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DA1AEF-1792-46CB-ADB6-6AFEE8E15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FAAAA-5EC2-4521-8E69-7CB0EBC6B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405495-7D8D-429B-B6D4-0284DC075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E8849E-677E-49E2-9309-31824F3E7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287A46-B617-4307-801B-1766A6A97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327CC4-047C-45BF-BEEC-5B3FCAA98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19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F9CB1-DA8C-4967-ABF9-D1159E57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5B0DD4-F75F-4E8D-90AF-D1E6E706D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38C659-D0B3-4358-A407-C870C68E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6008F2-C57E-45A3-AFB5-0433618A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A26272-4DC8-4BCA-9580-CCE26573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8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C5296-7330-4644-B193-42B0A2BF3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AA0824-5CA4-433F-A745-582D5D669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C5D2D8-B384-4DC0-8D46-9A17042DF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D4473E-67E6-4383-B19D-D3CDF17AA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4D5834-E22E-4DEF-9F8B-4395E571E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6785CE-B1ED-4914-A14D-98D9C6294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7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8CB094-F6FA-48B7-A003-2F384C138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B45537-956C-49D0-9215-11E0C8C8B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EC717A-0128-4F3C-98B7-EEAE49D472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AC7A7A-B71F-4C31-8EEC-8D416AABD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F216FC-7076-4E53-BE2A-2D2250F2A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D834A5-9063-4716-8CE3-882EEC01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57480E-A413-494B-8F71-C2DEB4732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4E68108-CD2D-4555-A616-3E1F708D7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91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8AC45-3E24-4135-B067-72846046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670684-5ACB-47A4-8E07-5DB95C0CC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281645C-DEC1-4751-A746-921D1F4AB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1045CE-13FA-4FB0-B961-40B15287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586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95D024-F6DA-46E0-8844-99AC75470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A35652-7B7A-4089-BB9E-5D079AAA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CC6690-50B6-4E0D-8544-70512364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95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09568-68CD-4179-81B7-470881BED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A7A31-0836-4689-9702-AA12C647F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147198-1D8D-4F15-858A-585B93C06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91AE97-F1C2-45A4-8F30-9C85EB895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6287B8-0960-49C7-9B21-FAD4635C1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86FB13-3941-41CB-AAD3-4E6CBCB3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99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AB130-7A65-406F-BCFC-23BEE0D48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99DEE3-D9CB-42B9-9C0F-5EC44883E2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C5DF51-2896-4C9E-B8D4-A14B2E1D9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DF908F-F6D6-46A6-BB0C-3C68D7C8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2BB41D-4CB7-4911-9362-88FF4FFD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C71D13-EBA4-4701-B8B6-ADE92196E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6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059ED-6935-4726-B2A4-4F1F7CA6E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5D5B28-DD7B-4356-8C4A-96EC4947B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21AAA2-5D66-4C77-8CE7-D681154AA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E0888-1BC8-4CA2-B80A-2FA366902331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4FE766-24CE-44C8-B496-561C4B604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1F9677-9C20-45EB-AD01-749C2F454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22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E2B89-E540-41FE-93E8-C0B9678F9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437" y="390617"/>
            <a:ext cx="10892901" cy="620549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+mn-lt"/>
                <a:ea typeface="+mn-ea"/>
                <a:cs typeface="+mn-cs"/>
              </a:rPr>
              <a:t>Вбрасывание — ввод шайбы в игру в начале каждого периода или после каждой остановки игры свистком судьи на льду. Отсчет «чистого» времени матча начинается (и продолжается) именно с момента вбрасывания шайбы.</a:t>
            </a:r>
            <a:br>
              <a:rPr lang="ru-RU" sz="2400" dirty="0">
                <a:latin typeface="+mn-lt"/>
                <a:ea typeface="+mn-ea"/>
                <a:cs typeface="+mn-cs"/>
              </a:rPr>
            </a:br>
            <a:br>
              <a:rPr lang="ru-RU" sz="2400" dirty="0">
                <a:latin typeface="+mn-lt"/>
                <a:ea typeface="+mn-ea"/>
                <a:cs typeface="+mn-cs"/>
              </a:rPr>
            </a:br>
            <a:br>
              <a:rPr lang="ru-RU" sz="2400" dirty="0">
                <a:latin typeface="+mn-lt"/>
                <a:ea typeface="+mn-ea"/>
                <a:cs typeface="+mn-cs"/>
              </a:rPr>
            </a:br>
            <a:br>
              <a:rPr lang="ru-RU" sz="2400" dirty="0">
                <a:latin typeface="+mn-lt"/>
                <a:ea typeface="+mn-ea"/>
                <a:cs typeface="+mn-cs"/>
              </a:rPr>
            </a:br>
            <a:br>
              <a:rPr lang="ru-RU" sz="2400" dirty="0">
                <a:latin typeface="+mn-lt"/>
                <a:ea typeface="+mn-ea"/>
                <a:cs typeface="+mn-cs"/>
              </a:rPr>
            </a:br>
            <a:br>
              <a:rPr lang="ru-RU" sz="1400" dirty="0">
                <a:solidFill>
                  <a:srgbClr val="526484"/>
                </a:solidFill>
                <a:latin typeface="Roboto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71411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76A10-5EEC-475D-A680-2C34D2318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25" y="285226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хоккеист выигрывает борьбу за шайбу на точке вбрасывания и завладевает ей или отдаёт пас партнёру</a:t>
            </a:r>
          </a:p>
        </p:txBody>
      </p:sp>
      <p:pic>
        <p:nvPicPr>
          <p:cNvPr id="4" name="2026-07-08 16-28-40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568D99C4-87C3-4F54-9183-F567A6366D9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6504" y="1336851"/>
            <a:ext cx="8378991" cy="471307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6079D7-BDDB-4C07-BAAF-36FAE1BCAC8E}"/>
              </a:ext>
            </a:extLst>
          </p:cNvPr>
          <p:cNvSpPr txBox="1"/>
          <p:nvPr/>
        </p:nvSpPr>
        <p:spPr>
          <a:xfrm>
            <a:off x="3579179" y="6123543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Выигранное вбрасывание командой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Неман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03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AB09F-124E-4CD1-B1B0-176A3AFEE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034" y="89917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з) партнёры хоккеиста присоединяются к борьбе на точке вбрасывания и получают контроль над шайбой;</a:t>
            </a:r>
          </a:p>
        </p:txBody>
      </p:sp>
      <p:pic>
        <p:nvPicPr>
          <p:cNvPr id="3" name="5">
            <a:hlinkClick r:id="" action="ppaction://media"/>
            <a:extLst>
              <a:ext uri="{FF2B5EF4-FFF2-40B4-BE49-F238E27FC236}">
                <a16:creationId xmlns:a16="http://schemas.microsoft.com/office/drawing/2014/main" id="{6D6618A5-288C-47B0-945F-FF1178D58B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051" y="1164533"/>
            <a:ext cx="8601897" cy="4838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DA7AEB-5A24-4165-B825-D26C7147325C}"/>
              </a:ext>
            </a:extLst>
          </p:cNvPr>
          <p:cNvSpPr txBox="1"/>
          <p:nvPr/>
        </p:nvSpPr>
        <p:spPr>
          <a:xfrm>
            <a:off x="3579179" y="6138088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Выигранное вбрасывание командой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Металлург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2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8DDE8-7D92-47B4-95E9-42336185E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+mn-lt"/>
              </a:rPr>
              <a:t>Разъяснения по фиксации выигранных </a:t>
            </a:r>
            <a:r>
              <a:rPr lang="ru-RU" sz="3600" dirty="0" err="1">
                <a:latin typeface="+mn-lt"/>
              </a:rPr>
              <a:t>вбрасываний</a:t>
            </a:r>
            <a:r>
              <a:rPr lang="ru-RU" sz="3600" dirty="0">
                <a:latin typeface="+mn-lt"/>
              </a:rPr>
              <a:t>: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687FBE-426A-43C1-8720-61513BF72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400" dirty="0"/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а) Хоккеист команды «А» первым получил контроль над шайбой и направил шайбу партнёру - партнёр принял шайбу.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Решение: Вбрасывание выиграл хоккеист команды «А».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б) Хоккеист команды «А» первым получил контроль над шайбой и направил ее в сторону расположения своей команды – шайбой завладел хоккеист команды «Б».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Вбрасывание выиграл хоккеист команды «А». 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в) Хоккеист команды «А» первым получил контроль над шайбой и попытался направить её в сторону расположения своей команды, но хоккеист команды «Б» успевает заблокировать движение шайбы и перенаправить её в сторону расположения своей команды.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Вбрасывание выиграл хоккеист команды «Б».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Хоккеист команды «А» первым получил контроль над шайбой и направил шайбу вдоль границы расположения команд, где произошла борьба за шайбу, которую выиграл партнёр хоккеиста команды «А».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 Вбрасывание выиграл хоккеист команды «А».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30895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687FBE-426A-43C1-8720-61513BF72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69" y="92597"/>
            <a:ext cx="11319029" cy="6765403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д) Хоккеист команды «А» первым получил контроль над шайбой и направил шайбу вдоль границы расположения команд, где она перешла под контроль команды «Б»/хоккеист команды «Б» выиграл борьбу за шайбу.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Вбрасывание выиграл хоккеист команды «Б».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е) После вбрасывания происходит борьба на «точке» за контроль над шайбой - в результате борьбы шайба попадает к партнёру хоккеиста команды «А».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Вбрасывание выиграл хоккеист команды «А».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ж) Вбрасывание в зоне защиты команды «А». Хоккеист команды «А» получил контроль над шайбой и намеренно направил ее вперёд - шайба покидает зону защиты.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Вбрасывание выиграл хоккеист команды «А».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з) Хоккеист команды «А» наносит бросок в сторону ворот сразу с точки вбрасывания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Вбрасывание выиграл хоккеист команды «А» и ему должен быть зафиксирован бросок.</a:t>
            </a:r>
          </a:p>
          <a:p>
            <a:pPr marL="0" indent="0"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и) Хоккеист команды «А» первым получил контроль над шайбой и направил ее в сторону расположения своей команды, но шайба попала в судью и отскочила к сопернику – шайбой завладел хоккеист команды «Б».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Вбрасывание выиграл хоккеист команды «А».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6301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A2B2D-56D7-406D-B3ED-5CAFABE65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80898" cy="1325563"/>
          </a:xfrm>
        </p:spPr>
        <p:txBody>
          <a:bodyPr>
            <a:normAutofit/>
          </a:bodyPr>
          <a:lstStyle/>
          <a:p>
            <a:r>
              <a:rPr lang="ru-RU" sz="3600" b="1" dirty="0"/>
              <a:t>Вбрасывание может быть выиграно несколькими способами</a:t>
            </a:r>
            <a:r>
              <a:rPr lang="en-US" sz="3600" b="1" dirty="0"/>
              <a:t>: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B9BAB2-E32D-4152-848F-5C0CD7163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Отыгрыш шайбы: хоккеист отыгрывает шайбу в сторону расположения своей команды (сторона расположения команды определяется расположением ворот команды).</a:t>
            </a:r>
            <a:br>
              <a:rPr lang="ru-RU" dirty="0"/>
            </a:br>
            <a:r>
              <a:rPr lang="ru-RU" dirty="0"/>
              <a:t>2. Борьба за шайбу: хоккеист выигрывает борьбу за шайбу на точке вбрасывания и завладевает ей или отдаёт пас партнёру; партнёры присоединяются к борьбе за шайбу и завладевают шайбой.</a:t>
            </a:r>
            <a:br>
              <a:rPr lang="ru-RU" dirty="0"/>
            </a:br>
            <a:r>
              <a:rPr lang="ru-RU" dirty="0"/>
              <a:t>3. Выброс шайбы из зоны защиты, продиктованный игровой ситуацией.</a:t>
            </a:r>
            <a:br>
              <a:rPr lang="ru-RU" dirty="0"/>
            </a:br>
            <a:r>
              <a:rPr lang="ru-RU" dirty="0"/>
              <a:t>4. Бросок по воротам, вместо отыгрыша шайбы.</a:t>
            </a:r>
          </a:p>
        </p:txBody>
      </p:sp>
    </p:spTree>
    <p:extLst>
      <p:ext uri="{BB962C8B-B14F-4D97-AF65-F5344CB8AC3E}">
        <p14:creationId xmlns:p14="http://schemas.microsoft.com/office/powerpoint/2010/main" val="369445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5087C7-C4B9-49F6-8AB8-7FD43E01F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n-lt"/>
              </a:rPr>
              <a:t>Терминология и пояснения.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B02F4A-A61F-49D6-A0AD-8FACD9AA3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200" b="1" dirty="0"/>
              <a:t>Борьба за шайбу на точке вбрасывания </a:t>
            </a:r>
            <a:r>
              <a:rPr lang="ru-RU" sz="2200" dirty="0"/>
              <a:t>– это ситуация, возникшая в результате того, что ни одному из соперников не удалось сразу направить шайбу в сторону расположения своей команды. Попытка отыгрыша шайбы в сторону расположения своей команды, неудавшаяся  вследствие действий соперника на точке вбрасывания, также определяется термином «Борьба за шайбу на точке вбрасывания».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r>
              <a:rPr lang="ru-RU" sz="2200" dirty="0"/>
              <a:t>Зона борьбы двух хоккеистов на точке вбрасывания ориентировочно определяется радиусом действий  их клюшек. Шайба считается направленной в сторону расположения своей команды, если она  покинула зону борьбы двух хоккеистов.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660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E750CB-4861-4C70-AA79-38A043E7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258" y="276349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Вбрасывание считается выигранным, если: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хоккеист отыгрывает шайбу в сторону расположения своей команды, где ей завладевает партнёр (сторона расположения команды определяется расположением ворот команды);</a:t>
            </a:r>
          </a:p>
        </p:txBody>
      </p:sp>
      <p:pic>
        <p:nvPicPr>
          <p:cNvPr id="6" name="1">
            <a:hlinkClick r:id="" action="ppaction://media"/>
            <a:extLst>
              <a:ext uri="{FF2B5EF4-FFF2-40B4-BE49-F238E27FC236}">
                <a16:creationId xmlns:a16="http://schemas.microsoft.com/office/drawing/2014/main" id="{D311DC77-E278-4DA6-92A0-5BD4BE3960D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2880" y="1528679"/>
            <a:ext cx="8092357" cy="45518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1395E3-6720-4FA4-9C3A-7ACAD474876D}"/>
              </a:ext>
            </a:extLst>
          </p:cNvPr>
          <p:cNvSpPr txBox="1"/>
          <p:nvPr/>
        </p:nvSpPr>
        <p:spPr>
          <a:xfrm>
            <a:off x="3579180" y="6123543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Выигранное вбрасывание командой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Металлург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1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93E00-264C-479D-8779-A83331EA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хоккеист отыгрывает шайбу в сторону расположения своей команды, вне зависимости от того, кто после этого завладеет шайбой</a:t>
            </a:r>
          </a:p>
        </p:txBody>
      </p:sp>
      <p:pic>
        <p:nvPicPr>
          <p:cNvPr id="6" name="2026-07-08 17-10-32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07C01604-FF60-4E81-8346-27907DADB29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5568" y="1457467"/>
            <a:ext cx="8260863" cy="464663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B20F54-6C5D-481F-9500-28E7DB08F507}"/>
              </a:ext>
            </a:extLst>
          </p:cNvPr>
          <p:cNvSpPr txBox="1"/>
          <p:nvPr/>
        </p:nvSpPr>
        <p:spPr>
          <a:xfrm>
            <a:off x="3579179" y="6123543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Выигранное вбрасывание командой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Юность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2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E1119-6141-4424-B55E-8039F4791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хоккеист отыгрывает шайбу вдоль границы расположения команд и его партнер завладевает шайбой</a:t>
            </a:r>
          </a:p>
        </p:txBody>
      </p:sp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FE57FC27-8B1F-4D96-8868-A22DEE02036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9510" y="1406928"/>
            <a:ext cx="8132978" cy="457469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D66192-2AD4-46E6-ADD8-C518B69D2AE7}"/>
              </a:ext>
            </a:extLst>
          </p:cNvPr>
          <p:cNvSpPr txBox="1"/>
          <p:nvPr/>
        </p:nvSpPr>
        <p:spPr>
          <a:xfrm>
            <a:off x="3579179" y="6123543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Выигранное вбрасывание командой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Витебск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17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804AC-842F-40B5-AA71-3415399CB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369"/>
            <a:ext cx="10515600" cy="1325563"/>
          </a:xfrm>
        </p:spPr>
        <p:txBody>
          <a:bodyPr>
            <a:normAutofit/>
          </a:bodyPr>
          <a:lstStyle/>
          <a:p>
            <a:r>
              <a:rPr lang="ru-RU" sz="1400" dirty="0"/>
              <a:t>г) хоккеист обороняющейся команды (или команды, играющей в меньшинстве) отыгрывает шайбу вперёд, и она покидает зону защиты;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F3CFF6E-6D79-47B7-9EBC-9A3CF2A70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10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9FC64-7035-4C12-8E9F-FAD7F88C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хоккеист отыгрывает шайбу вперёд, и ей завладевает партнёр</a:t>
            </a:r>
          </a:p>
        </p:txBody>
      </p:sp>
      <p:pic>
        <p:nvPicPr>
          <p:cNvPr id="4" name="вбрасывание вперед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E56EAA3C-D979-4103-A9F0-1A994F42F6D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5519" y="1363986"/>
            <a:ext cx="8220961" cy="462418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A1D446-F084-4E5B-BD76-ABFD62EEC427}"/>
              </a:ext>
            </a:extLst>
          </p:cNvPr>
          <p:cNvSpPr txBox="1"/>
          <p:nvPr/>
        </p:nvSpPr>
        <p:spPr>
          <a:xfrm>
            <a:off x="3579180" y="6123543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Выигранное вбрасывание командой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Славутич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9FC64-7035-4C12-8E9F-FAD7F88C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хоккеист наносит бросок в сторону ворот с точки вбрасывания</a:t>
            </a:r>
          </a:p>
        </p:txBody>
      </p:sp>
      <p:pic>
        <p:nvPicPr>
          <p:cNvPr id="4" name="2026-07-08 19-09-51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7573792A-3D9F-43E1-824A-17145CB1C4C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13104" y="1392977"/>
            <a:ext cx="8165792" cy="459315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44AE2C-1B03-432A-9053-52CC880EB977}"/>
              </a:ext>
            </a:extLst>
          </p:cNvPr>
          <p:cNvSpPr txBox="1"/>
          <p:nvPr/>
        </p:nvSpPr>
        <p:spPr>
          <a:xfrm>
            <a:off x="3579180" y="6123543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Выигранное вбрасывание командой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Шахтер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64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780</Words>
  <Application>Microsoft Office PowerPoint</Application>
  <PresentationFormat>Широкоэкранный</PresentationFormat>
  <Paragraphs>52</Paragraphs>
  <Slides>13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Roboto</vt:lpstr>
      <vt:lpstr>Times New Roman</vt:lpstr>
      <vt:lpstr>Тема Office</vt:lpstr>
      <vt:lpstr>Вбрасывание — ввод шайбы в игру в начале каждого периода или после каждой остановки игры свистком судьи на льду. Отсчет «чистого» времени матча начинается (и продолжается) именно с момента вбрасывания шайбы.      </vt:lpstr>
      <vt:lpstr>Вбрасывание может быть выиграно несколькими способами:</vt:lpstr>
      <vt:lpstr>Терминология и пояснения. </vt:lpstr>
      <vt:lpstr>Вбрасывание считается выигранным, если:  а) хоккеист отыгрывает шайбу в сторону расположения своей команды, где ей завладевает партнёр (сторона расположения команды определяется расположением ворот команды);</vt:lpstr>
      <vt:lpstr>б) хоккеист отыгрывает шайбу в сторону расположения своей команды, вне зависимости от того, кто после этого завладеет шайбой</vt:lpstr>
      <vt:lpstr>в) хоккеист отыгрывает шайбу вдоль границы расположения команд и его партнер завладевает шайбой</vt:lpstr>
      <vt:lpstr>г) хоккеист обороняющейся команды (или команды, играющей в меньшинстве) отыгрывает шайбу вперёд, и она покидает зону защиты;</vt:lpstr>
      <vt:lpstr>д) хоккеист отыгрывает шайбу вперёд, и ей завладевает партнёр</vt:lpstr>
      <vt:lpstr>е) хоккеист наносит бросок в сторону ворот с точки вбрасывания</vt:lpstr>
      <vt:lpstr>ж) хоккеист выигрывает борьбу за шайбу на точке вбрасывания и завладевает ей или отдаёт пас партнёру</vt:lpstr>
      <vt:lpstr>з) партнёры хоккеиста присоединяются к борьбе на точке вбрасывания и получают контроль над шайбой;</vt:lpstr>
      <vt:lpstr>Разъяснения по фиксации выигранных вбрасываний: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Вбрасывание — ввод шайбы в игру в начале каждого периода или после каждой остановки игры свистком судьи на льду. Отсчет «чистого» времени матча начинается (и продолжается) именно с момента вбрасывания шайбы. Общие положения. Вбрасывание может быть выиграно несколькими способами. 1. Отыгрыш шайбы: хоккеист отыгрывает шайбу в сторону расположения своей команды (сторона расположения команды определяется расположением ворот команды). 2. Борьба за шайбу: хоккеист выигрывает борьбу за шайбу на точке вбрасывания и завладевает ей или отдаёт пас партнёру; партнёры присоединяются к борьбе за шайбу и завладевают шайбой. 3. Выброс шайбы из зоны защиты, продиктованный игровой ситуацией. 4. Бросок по воротам, вместо отыгрыша шайбы.</dc:title>
  <dc:creator>Денис</dc:creator>
  <cp:lastModifiedBy>Грибовский Никита</cp:lastModifiedBy>
  <cp:revision>10</cp:revision>
  <dcterms:created xsi:type="dcterms:W3CDTF">2026-05-18T10:58:37Z</dcterms:created>
  <dcterms:modified xsi:type="dcterms:W3CDTF">2026-07-17T11:18:56Z</dcterms:modified>
</cp:coreProperties>
</file>